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2379" autoAdjust="0"/>
  </p:normalViewPr>
  <p:slideViewPr>
    <p:cSldViewPr snapToGrid="0">
      <p:cViewPr>
        <p:scale>
          <a:sx n="50" d="100"/>
          <a:sy n="50" d="100"/>
        </p:scale>
        <p:origin x="1208" y="416"/>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B0EBCE-D4E0-459B-88C5-85C2971A86CE}" type="datetimeFigureOut">
              <a:rPr lang="en-US" smtClean="0"/>
              <a:t>7/9/2014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88A2F6-08B8-44DF-834E-0F3B195C3A7A}" type="slidenum">
              <a:rPr lang="en-US" smtClean="0"/>
              <a:t>‹#›</a:t>
            </a:fld>
            <a:endParaRPr lang="en-US"/>
          </a:p>
        </p:txBody>
      </p:sp>
    </p:spTree>
    <p:extLst>
      <p:ext uri="{BB962C8B-B14F-4D97-AF65-F5344CB8AC3E}">
        <p14:creationId xmlns:p14="http://schemas.microsoft.com/office/powerpoint/2010/main" val="97891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I will speak about methodology when approaching research in the computer vision field of computer science.</a:t>
            </a:r>
            <a:endParaRPr lang="en-US" dirty="0"/>
          </a:p>
        </p:txBody>
      </p:sp>
      <p:sp>
        <p:nvSpPr>
          <p:cNvPr id="4" name="Slide Number Placeholder 3"/>
          <p:cNvSpPr>
            <a:spLocks noGrp="1"/>
          </p:cNvSpPr>
          <p:nvPr>
            <p:ph type="sldNum" sz="quarter" idx="10"/>
          </p:nvPr>
        </p:nvSpPr>
        <p:spPr/>
        <p:txBody>
          <a:bodyPr/>
          <a:lstStyle/>
          <a:p>
            <a:fld id="{6288A2F6-08B8-44DF-834E-0F3B195C3A7A}" type="slidenum">
              <a:rPr lang="en-US" smtClean="0"/>
              <a:t>1</a:t>
            </a:fld>
            <a:endParaRPr lang="en-US"/>
          </a:p>
        </p:txBody>
      </p:sp>
    </p:spTree>
    <p:extLst>
      <p:ext uri="{BB962C8B-B14F-4D97-AF65-F5344CB8AC3E}">
        <p14:creationId xmlns:p14="http://schemas.microsoft.com/office/powerpoint/2010/main" val="3877613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driving force behind</a:t>
            </a:r>
            <a:r>
              <a:rPr lang="en-US" dirty="0" smtClean="0"/>
              <a:t> computer vision</a:t>
            </a:r>
            <a:r>
              <a:rPr lang="en-US" baseline="0" dirty="0" smtClean="0"/>
              <a:t> is making use of digital cameras.</a:t>
            </a:r>
          </a:p>
          <a:p>
            <a:r>
              <a:rPr lang="en-US" baseline="0" dirty="0" smtClean="0"/>
              <a:t>Remember that all images are just thousands of numbers to a computer.</a:t>
            </a:r>
          </a:p>
          <a:p>
            <a:r>
              <a:rPr lang="en-US" baseline="0" dirty="0" smtClean="0"/>
              <a:t>The research I am doing focuses on making computers use videos to navigate space.</a:t>
            </a:r>
          </a:p>
        </p:txBody>
      </p:sp>
      <p:sp>
        <p:nvSpPr>
          <p:cNvPr id="4" name="Slide Number Placeholder 3"/>
          <p:cNvSpPr>
            <a:spLocks noGrp="1"/>
          </p:cNvSpPr>
          <p:nvPr>
            <p:ph type="sldNum" sz="quarter" idx="10"/>
          </p:nvPr>
        </p:nvSpPr>
        <p:spPr/>
        <p:txBody>
          <a:bodyPr/>
          <a:lstStyle/>
          <a:p>
            <a:fld id="{6288A2F6-08B8-44DF-834E-0F3B195C3A7A}" type="slidenum">
              <a:rPr lang="en-US" smtClean="0"/>
              <a:t>2</a:t>
            </a:fld>
            <a:endParaRPr lang="en-US"/>
          </a:p>
        </p:txBody>
      </p:sp>
    </p:spTree>
    <p:extLst>
      <p:ext uri="{BB962C8B-B14F-4D97-AF65-F5344CB8AC3E}">
        <p14:creationId xmlns:p14="http://schemas.microsoft.com/office/powerpoint/2010/main" val="3403673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when I stopped to think about my process, I realized</a:t>
            </a:r>
            <a:r>
              <a:rPr lang="en-US" baseline="0" dirty="0" smtClean="0"/>
              <a:t> that there are three main steps I follow.</a:t>
            </a:r>
          </a:p>
          <a:p>
            <a:r>
              <a:rPr lang="en-US" baseline="0" dirty="0" smtClean="0"/>
              <a:t>Creative process, just lofty thought for fun.</a:t>
            </a:r>
          </a:p>
          <a:p>
            <a:r>
              <a:rPr lang="en-US" baseline="0" dirty="0" smtClean="0"/>
              <a:t>Learning process, searching for what work has been put into the idea already and understanding it.</a:t>
            </a:r>
          </a:p>
          <a:p>
            <a:r>
              <a:rPr lang="en-US" baseline="0" dirty="0" smtClean="0"/>
              <a:t>Working process, making my ideas solid by writing them in code and testing how they work.</a:t>
            </a:r>
            <a:endParaRPr lang="en-US" dirty="0"/>
          </a:p>
        </p:txBody>
      </p:sp>
      <p:sp>
        <p:nvSpPr>
          <p:cNvPr id="4" name="Slide Number Placeholder 3"/>
          <p:cNvSpPr>
            <a:spLocks noGrp="1"/>
          </p:cNvSpPr>
          <p:nvPr>
            <p:ph type="sldNum" sz="quarter" idx="10"/>
          </p:nvPr>
        </p:nvSpPr>
        <p:spPr/>
        <p:txBody>
          <a:bodyPr/>
          <a:lstStyle/>
          <a:p>
            <a:fld id="{6288A2F6-08B8-44DF-834E-0F3B195C3A7A}" type="slidenum">
              <a:rPr lang="en-US" smtClean="0"/>
              <a:t>3</a:t>
            </a:fld>
            <a:endParaRPr lang="en-US"/>
          </a:p>
        </p:txBody>
      </p:sp>
    </p:spTree>
    <p:extLst>
      <p:ext uri="{BB962C8B-B14F-4D97-AF65-F5344CB8AC3E}">
        <p14:creationId xmlns:p14="http://schemas.microsoft.com/office/powerpoint/2010/main" val="2007039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ball - the point of focus.</a:t>
            </a:r>
          </a:p>
          <a:p>
            <a:r>
              <a:rPr lang="en-US" baseline="0" dirty="0" smtClean="0"/>
              <a:t>ball - moving, guy - moving.</a:t>
            </a:r>
          </a:p>
          <a:p>
            <a:r>
              <a:rPr lang="en-US" baseline="0" dirty="0" smtClean="0"/>
              <a:t>Ball – our name, so it is an object</a:t>
            </a:r>
          </a:p>
          <a:p>
            <a:r>
              <a:rPr lang="en-US" baseline="0" dirty="0" smtClean="0"/>
              <a:t>Guy – patch of orange</a:t>
            </a:r>
          </a:p>
          <a:p>
            <a:r>
              <a:rPr lang="en-US" baseline="0" dirty="0" smtClean="0"/>
              <a:t>Background – patch of grey</a:t>
            </a:r>
          </a:p>
        </p:txBody>
      </p:sp>
      <p:sp>
        <p:nvSpPr>
          <p:cNvPr id="4" name="Slide Number Placeholder 3"/>
          <p:cNvSpPr>
            <a:spLocks noGrp="1"/>
          </p:cNvSpPr>
          <p:nvPr>
            <p:ph type="sldNum" sz="quarter" idx="10"/>
          </p:nvPr>
        </p:nvSpPr>
        <p:spPr/>
        <p:txBody>
          <a:bodyPr/>
          <a:lstStyle/>
          <a:p>
            <a:fld id="{6288A2F6-08B8-44DF-834E-0F3B195C3A7A}" type="slidenum">
              <a:rPr lang="en-US" smtClean="0"/>
              <a:t>4</a:t>
            </a:fld>
            <a:endParaRPr lang="en-US"/>
          </a:p>
        </p:txBody>
      </p:sp>
    </p:spTree>
    <p:extLst>
      <p:ext uri="{BB962C8B-B14F-4D97-AF65-F5344CB8AC3E}">
        <p14:creationId xmlns:p14="http://schemas.microsoft.com/office/powerpoint/2010/main" val="2453379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there’s a ball, there’s a person, there’s movement.</a:t>
            </a:r>
          </a:p>
          <a:p>
            <a:r>
              <a:rPr lang="en-US" dirty="0" smtClean="0"/>
              <a:t>Ball</a:t>
            </a:r>
            <a:r>
              <a:rPr lang="en-US" baseline="0" dirty="0" smtClean="0"/>
              <a:t> – Object</a:t>
            </a:r>
          </a:p>
          <a:p>
            <a:r>
              <a:rPr lang="en-US" baseline="0" dirty="0" smtClean="0"/>
              <a:t>Ball – Blob</a:t>
            </a:r>
          </a:p>
          <a:p>
            <a:r>
              <a:rPr lang="en-US" baseline="0" dirty="0" smtClean="0"/>
              <a:t>Movement – Tracking</a:t>
            </a:r>
            <a:endParaRPr lang="en-US" dirty="0"/>
          </a:p>
        </p:txBody>
      </p:sp>
      <p:sp>
        <p:nvSpPr>
          <p:cNvPr id="4" name="Slide Number Placeholder 3"/>
          <p:cNvSpPr>
            <a:spLocks noGrp="1"/>
          </p:cNvSpPr>
          <p:nvPr>
            <p:ph type="sldNum" sz="quarter" idx="10"/>
          </p:nvPr>
        </p:nvSpPr>
        <p:spPr/>
        <p:txBody>
          <a:bodyPr/>
          <a:lstStyle/>
          <a:p>
            <a:fld id="{6288A2F6-08B8-44DF-834E-0F3B195C3A7A}" type="slidenum">
              <a:rPr lang="en-US" smtClean="0"/>
              <a:t>5</a:t>
            </a:fld>
            <a:endParaRPr lang="en-US"/>
          </a:p>
        </p:txBody>
      </p:sp>
    </p:spTree>
    <p:extLst>
      <p:ext uri="{BB962C8B-B14F-4D97-AF65-F5344CB8AC3E}">
        <p14:creationId xmlns:p14="http://schemas.microsoft.com/office/powerpoint/2010/main" val="4030210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actually the results of the work I’ve done so far.  The green dots are the center of “blobs” in the image, they can be tracked between these three frames to detect motion</a:t>
            </a:r>
            <a:endParaRPr lang="en-US" dirty="0"/>
          </a:p>
        </p:txBody>
      </p:sp>
      <p:sp>
        <p:nvSpPr>
          <p:cNvPr id="4" name="Slide Number Placeholder 3"/>
          <p:cNvSpPr>
            <a:spLocks noGrp="1"/>
          </p:cNvSpPr>
          <p:nvPr>
            <p:ph type="sldNum" sz="quarter" idx="10"/>
          </p:nvPr>
        </p:nvSpPr>
        <p:spPr/>
        <p:txBody>
          <a:bodyPr/>
          <a:lstStyle/>
          <a:p>
            <a:fld id="{6288A2F6-08B8-44DF-834E-0F3B195C3A7A}" type="slidenum">
              <a:rPr lang="en-US" smtClean="0"/>
              <a:t>6</a:t>
            </a:fld>
            <a:endParaRPr lang="en-US"/>
          </a:p>
        </p:txBody>
      </p:sp>
    </p:spTree>
    <p:extLst>
      <p:ext uri="{BB962C8B-B14F-4D97-AF65-F5344CB8AC3E}">
        <p14:creationId xmlns:p14="http://schemas.microsoft.com/office/powerpoint/2010/main" val="3061066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88A2F6-08B8-44DF-834E-0F3B195C3A7A}" type="slidenum">
              <a:rPr lang="en-US" smtClean="0"/>
              <a:t>7</a:t>
            </a:fld>
            <a:endParaRPr lang="en-US"/>
          </a:p>
        </p:txBody>
      </p:sp>
    </p:spTree>
    <p:extLst>
      <p:ext uri="{BB962C8B-B14F-4D97-AF65-F5344CB8AC3E}">
        <p14:creationId xmlns:p14="http://schemas.microsoft.com/office/powerpoint/2010/main" val="3357339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9C633DD-8646-486F-9F4C-68516A8A4549}" type="datetimeFigureOut">
              <a:rPr lang="en-US" smtClean="0"/>
              <a:t>7/9/2014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4124089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2709962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1768499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ADDE216B-D3A3-45FA-A980-9F40566394A2}"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518622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774886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99C633DD-8646-486F-9F4C-68516A8A4549}" type="datetimeFigureOut">
              <a:rPr lang="en-US" smtClean="0"/>
              <a:t>7/9/2014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2694249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99C633DD-8646-486F-9F4C-68516A8A4549}" type="datetimeFigureOut">
              <a:rPr lang="en-US" smtClean="0"/>
              <a:t>7/9/2014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2376324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C633DD-8646-486F-9F4C-68516A8A4549}" type="datetimeFigureOut">
              <a:rPr lang="en-US" smtClean="0"/>
              <a:t>7/9/2014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17576949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99C633DD-8646-486F-9F4C-68516A8A4549}" type="datetimeFigureOut">
              <a:rPr lang="en-US" smtClean="0"/>
              <a:t>7/9/2014</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ADDE216B-D3A3-45FA-A980-9F40566394A2}" type="slidenum">
              <a:rPr lang="en-US" smtClean="0"/>
              <a:t>‹#›</a:t>
            </a:fld>
            <a:endParaRPr lang="en-US"/>
          </a:p>
        </p:txBody>
      </p:sp>
    </p:spTree>
    <p:extLst>
      <p:ext uri="{BB962C8B-B14F-4D97-AF65-F5344CB8AC3E}">
        <p14:creationId xmlns:p14="http://schemas.microsoft.com/office/powerpoint/2010/main" val="3853051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C633DD-8646-486F-9F4C-68516A8A4549}" type="datetimeFigureOut">
              <a:rPr lang="en-US" smtClean="0"/>
              <a:t>7/9/2014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1442703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C633DD-8646-486F-9F4C-68516A8A4549}" type="datetimeFigureOut">
              <a:rPr lang="en-US" smtClean="0"/>
              <a:t>7/9/2014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3409960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8431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9C633DD-8646-486F-9F4C-68516A8A4549}" type="datetimeFigureOut">
              <a:rPr lang="en-US" smtClean="0"/>
              <a:t>7/9/2014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3226259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9C633DD-8646-486F-9F4C-68516A8A4549}" type="datetimeFigureOut">
              <a:rPr lang="en-US" smtClean="0"/>
              <a:t>7/9/2014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1964892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9C633DD-8646-486F-9F4C-68516A8A4549}" type="datetimeFigureOut">
              <a:rPr lang="en-US" smtClean="0"/>
              <a:t>7/9/2014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165571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3140946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C633DD-8646-486F-9F4C-68516A8A4549}" type="datetimeFigureOut">
              <a:rPr lang="en-US" smtClean="0"/>
              <a:t>7/9/2014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DE216B-D3A3-45FA-A980-9F40566394A2}" type="slidenum">
              <a:rPr lang="en-US" smtClean="0"/>
              <a:t>‹#›</a:t>
            </a:fld>
            <a:endParaRPr lang="en-US"/>
          </a:p>
        </p:txBody>
      </p:sp>
    </p:spTree>
    <p:extLst>
      <p:ext uri="{BB962C8B-B14F-4D97-AF65-F5344CB8AC3E}">
        <p14:creationId xmlns:p14="http://schemas.microsoft.com/office/powerpoint/2010/main" val="2246001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C633DD-8646-486F-9F4C-68516A8A4549}" type="datetimeFigureOut">
              <a:rPr lang="en-US" smtClean="0"/>
              <a:t>7/9/2014</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ADDE216B-D3A3-45FA-A980-9F40566394A2}" type="slidenum">
              <a:rPr lang="en-US" smtClean="0"/>
              <a:t>‹#›</a:t>
            </a:fld>
            <a:endParaRPr lang="en-US"/>
          </a:p>
        </p:txBody>
      </p:sp>
    </p:spTree>
    <p:extLst>
      <p:ext uri="{BB962C8B-B14F-4D97-AF65-F5344CB8AC3E}">
        <p14:creationId xmlns:p14="http://schemas.microsoft.com/office/powerpoint/2010/main" val="1636426061"/>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Research methods: Finding your way in computer vision</a:t>
            </a:r>
            <a:endParaRPr lang="en-US" dirty="0"/>
          </a:p>
        </p:txBody>
      </p:sp>
      <p:sp>
        <p:nvSpPr>
          <p:cNvPr id="3" name="Subtitle 2"/>
          <p:cNvSpPr>
            <a:spLocks noGrp="1"/>
          </p:cNvSpPr>
          <p:nvPr>
            <p:ph type="subTitle" idx="1"/>
          </p:nvPr>
        </p:nvSpPr>
        <p:spPr/>
        <p:txBody>
          <a:bodyPr/>
          <a:lstStyle/>
          <a:p>
            <a:r>
              <a:rPr lang="en-US" dirty="0" smtClean="0"/>
              <a:t>Thomas Lux </a:t>
            </a:r>
            <a:endParaRPr lang="en-US" dirty="0"/>
          </a:p>
        </p:txBody>
      </p:sp>
    </p:spTree>
    <p:extLst>
      <p:ext uri="{BB962C8B-B14F-4D97-AF65-F5344CB8AC3E}">
        <p14:creationId xmlns:p14="http://schemas.microsoft.com/office/powerpoint/2010/main" val="27370207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 vision</a:t>
            </a:r>
            <a:endParaRPr lang="en-US" dirty="0"/>
          </a:p>
        </p:txBody>
      </p:sp>
      <p:sp>
        <p:nvSpPr>
          <p:cNvPr id="3" name="Content Placeholder 2"/>
          <p:cNvSpPr>
            <a:spLocks noGrp="1"/>
          </p:cNvSpPr>
          <p:nvPr>
            <p:ph idx="1"/>
          </p:nvPr>
        </p:nvSpPr>
        <p:spPr>
          <a:xfrm>
            <a:off x="680321" y="2711302"/>
            <a:ext cx="10802842" cy="3721396"/>
          </a:xfrm>
        </p:spPr>
        <p:txBody>
          <a:bodyPr>
            <a:normAutofit/>
          </a:bodyPr>
          <a:lstStyle/>
          <a:p>
            <a:pPr marL="0" indent="0">
              <a:buNone/>
            </a:pPr>
            <a:r>
              <a:rPr lang="en-US" dirty="0" smtClean="0"/>
              <a:t>Using images or sequences of images to produce some valuable information</a:t>
            </a:r>
          </a:p>
          <a:p>
            <a:pPr marL="0" indent="0">
              <a:buNone/>
            </a:pPr>
            <a:endParaRPr lang="en-US" dirty="0" smtClean="0"/>
          </a:p>
          <a:p>
            <a:pPr marL="0" indent="0">
              <a:buNone/>
            </a:pPr>
            <a:endParaRPr lang="en-US" dirty="0"/>
          </a:p>
          <a:p>
            <a:pPr marL="0" indent="0">
              <a:buNone/>
            </a:pPr>
            <a:r>
              <a:rPr lang="en-US" dirty="0" smtClean="0"/>
              <a:t>Images consist of thousands of ‘pixels’ </a:t>
            </a:r>
          </a:p>
          <a:p>
            <a:pPr marL="0" indent="0">
              <a:buNone/>
            </a:pPr>
            <a:r>
              <a:rPr lang="en-US" dirty="0" smtClean="0"/>
              <a:t>where each pixel contains color</a:t>
            </a:r>
          </a:p>
          <a:p>
            <a:pPr marL="0" indent="0">
              <a:buNone/>
            </a:pPr>
            <a:r>
              <a:rPr lang="en-US" dirty="0" smtClean="0"/>
              <a:t>information</a:t>
            </a:r>
          </a:p>
        </p:txBody>
      </p:sp>
      <p:pic>
        <p:nvPicPr>
          <p:cNvPr id="7" name="Picture 6"/>
          <p:cNvPicPr>
            <a:picLocks noChangeAspect="1"/>
          </p:cNvPicPr>
          <p:nvPr/>
        </p:nvPicPr>
        <p:blipFill>
          <a:blip r:embed="rId3"/>
          <a:stretch>
            <a:fillRect/>
          </a:stretch>
        </p:blipFill>
        <p:spPr>
          <a:xfrm>
            <a:off x="6192945" y="3540643"/>
            <a:ext cx="5999055" cy="3317358"/>
          </a:xfrm>
          <a:prstGeom prst="rect">
            <a:avLst/>
          </a:prstGeom>
        </p:spPr>
      </p:pic>
    </p:spTree>
    <p:extLst>
      <p:ext uri="{BB962C8B-B14F-4D97-AF65-F5344CB8AC3E}">
        <p14:creationId xmlns:p14="http://schemas.microsoft.com/office/powerpoint/2010/main" val="31796206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stretch>
            <a:fillRect/>
          </a:stretch>
        </p:blipFill>
        <p:spPr>
          <a:xfrm>
            <a:off x="9376717" y="4441542"/>
            <a:ext cx="2265164" cy="2195619"/>
          </a:xfrm>
          <a:prstGeom prst="rect">
            <a:avLst/>
          </a:prstGeom>
        </p:spPr>
      </p:pic>
      <p:pic>
        <p:nvPicPr>
          <p:cNvPr id="12" name="Picture 11"/>
          <p:cNvPicPr>
            <a:picLocks noChangeAspect="1"/>
          </p:cNvPicPr>
          <p:nvPr/>
        </p:nvPicPr>
        <p:blipFill>
          <a:blip r:embed="rId4"/>
          <a:stretch>
            <a:fillRect/>
          </a:stretch>
        </p:blipFill>
        <p:spPr>
          <a:xfrm>
            <a:off x="7198624" y="3047340"/>
            <a:ext cx="1993610" cy="2492012"/>
          </a:xfrm>
          <a:prstGeom prst="rect">
            <a:avLst/>
          </a:prstGeom>
        </p:spPr>
      </p:pic>
      <p:pic>
        <p:nvPicPr>
          <p:cNvPr id="11" name="Picture 10"/>
          <p:cNvPicPr>
            <a:picLocks noChangeAspect="1"/>
          </p:cNvPicPr>
          <p:nvPr/>
        </p:nvPicPr>
        <p:blipFill>
          <a:blip r:embed="rId5"/>
          <a:stretch>
            <a:fillRect/>
          </a:stretch>
        </p:blipFill>
        <p:spPr>
          <a:xfrm>
            <a:off x="4532607" y="2106292"/>
            <a:ext cx="2481534" cy="2362852"/>
          </a:xfrm>
          <a:prstGeom prst="rect">
            <a:avLst/>
          </a:prstGeom>
        </p:spPr>
      </p:pic>
      <p:sp>
        <p:nvSpPr>
          <p:cNvPr id="2" name="Title 1"/>
          <p:cNvSpPr>
            <a:spLocks noGrp="1"/>
          </p:cNvSpPr>
          <p:nvPr>
            <p:ph type="title"/>
          </p:nvPr>
        </p:nvSpPr>
        <p:spPr/>
        <p:txBody>
          <a:bodyPr/>
          <a:lstStyle/>
          <a:p>
            <a:r>
              <a:rPr lang="en-US" dirty="0" smtClean="0"/>
              <a:t>Three steps</a:t>
            </a:r>
            <a:endParaRPr lang="en-US" dirty="0"/>
          </a:p>
        </p:txBody>
      </p:sp>
      <p:sp>
        <p:nvSpPr>
          <p:cNvPr id="3" name="Content Placeholder 2"/>
          <p:cNvSpPr>
            <a:spLocks noGrp="1"/>
          </p:cNvSpPr>
          <p:nvPr>
            <p:ph idx="1"/>
          </p:nvPr>
        </p:nvSpPr>
        <p:spPr>
          <a:xfrm>
            <a:off x="680321" y="2806963"/>
            <a:ext cx="3445110" cy="480755"/>
          </a:xfrm>
        </p:spPr>
        <p:txBody>
          <a:bodyPr>
            <a:noAutofit/>
          </a:bodyPr>
          <a:lstStyle/>
          <a:p>
            <a:pPr marL="0" indent="0">
              <a:buNone/>
            </a:pPr>
            <a:r>
              <a:rPr lang="en-US" sz="3200" dirty="0" smtClean="0">
                <a:solidFill>
                  <a:schemeClr val="bg1"/>
                </a:solidFill>
              </a:rPr>
              <a:t>Have an idea</a:t>
            </a:r>
          </a:p>
        </p:txBody>
      </p:sp>
      <p:sp>
        <p:nvSpPr>
          <p:cNvPr id="5" name="TextBox 4"/>
          <p:cNvSpPr txBox="1"/>
          <p:nvPr/>
        </p:nvSpPr>
        <p:spPr>
          <a:xfrm>
            <a:off x="1241321" y="3781783"/>
            <a:ext cx="2725705" cy="978729"/>
          </a:xfrm>
          <a:prstGeom prst="rect">
            <a:avLst/>
          </a:prstGeom>
          <a:noFill/>
        </p:spPr>
        <p:txBody>
          <a:bodyPr wrap="square" rtlCol="0">
            <a:spAutoFit/>
          </a:bodyPr>
          <a:lstStyle/>
          <a:p>
            <a:pPr lvl="0">
              <a:lnSpc>
                <a:spcPct val="90000"/>
              </a:lnSpc>
              <a:spcBef>
                <a:spcPts val="1000"/>
              </a:spcBef>
            </a:pPr>
            <a:r>
              <a:rPr lang="en-US" sz="3200" dirty="0" smtClean="0">
                <a:solidFill>
                  <a:schemeClr val="bg1"/>
                </a:solidFill>
              </a:rPr>
              <a:t>Research </a:t>
            </a:r>
            <a:r>
              <a:rPr lang="en-US" sz="3200" dirty="0">
                <a:solidFill>
                  <a:schemeClr val="bg1"/>
                </a:solidFill>
              </a:rPr>
              <a:t>for relevant </a:t>
            </a:r>
            <a:r>
              <a:rPr lang="en-US" sz="3200" dirty="0" smtClean="0">
                <a:solidFill>
                  <a:schemeClr val="bg1"/>
                </a:solidFill>
              </a:rPr>
              <a:t>work</a:t>
            </a:r>
            <a:endParaRPr lang="en-US" sz="3200" dirty="0">
              <a:solidFill>
                <a:schemeClr val="bg1"/>
              </a:solidFill>
            </a:endParaRPr>
          </a:p>
        </p:txBody>
      </p:sp>
      <p:sp>
        <p:nvSpPr>
          <p:cNvPr id="6" name="TextBox 5"/>
          <p:cNvSpPr txBox="1"/>
          <p:nvPr/>
        </p:nvSpPr>
        <p:spPr>
          <a:xfrm>
            <a:off x="2467348" y="5224773"/>
            <a:ext cx="2999356" cy="978729"/>
          </a:xfrm>
          <a:prstGeom prst="rect">
            <a:avLst/>
          </a:prstGeom>
          <a:noFill/>
        </p:spPr>
        <p:txBody>
          <a:bodyPr wrap="square" rtlCol="0">
            <a:spAutoFit/>
          </a:bodyPr>
          <a:lstStyle/>
          <a:p>
            <a:pPr lvl="0">
              <a:lnSpc>
                <a:spcPct val="90000"/>
              </a:lnSpc>
              <a:spcBef>
                <a:spcPts val="1000"/>
              </a:spcBef>
            </a:pPr>
            <a:r>
              <a:rPr lang="en-US" sz="3200" dirty="0" smtClean="0">
                <a:solidFill>
                  <a:schemeClr val="bg1"/>
                </a:solidFill>
              </a:rPr>
              <a:t>Create </a:t>
            </a:r>
            <a:r>
              <a:rPr lang="en-US" sz="3200" dirty="0">
                <a:solidFill>
                  <a:schemeClr val="bg1"/>
                </a:solidFill>
              </a:rPr>
              <a:t>and </a:t>
            </a:r>
            <a:r>
              <a:rPr lang="en-US" sz="3200" dirty="0" smtClean="0">
                <a:solidFill>
                  <a:schemeClr val="bg1"/>
                </a:solidFill>
              </a:rPr>
              <a:t>test the idea</a:t>
            </a:r>
            <a:endParaRPr lang="en-US" sz="3200" dirty="0">
              <a:solidFill>
                <a:schemeClr val="bg1"/>
              </a:solidFill>
            </a:endParaRPr>
          </a:p>
        </p:txBody>
      </p:sp>
    </p:spTree>
    <p:extLst>
      <p:ext uri="{BB962C8B-B14F-4D97-AF65-F5344CB8AC3E}">
        <p14:creationId xmlns:p14="http://schemas.microsoft.com/office/powerpoint/2010/main" val="5063481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 Having an idea</a:t>
            </a:r>
            <a:endParaRPr lang="en-US" dirty="0"/>
          </a:p>
        </p:txBody>
      </p:sp>
      <p:sp>
        <p:nvSpPr>
          <p:cNvPr id="3" name="Content Placeholder 2"/>
          <p:cNvSpPr>
            <a:spLocks noGrp="1"/>
          </p:cNvSpPr>
          <p:nvPr>
            <p:ph idx="1"/>
          </p:nvPr>
        </p:nvSpPr>
        <p:spPr>
          <a:xfrm>
            <a:off x="1475059" y="2595467"/>
            <a:ext cx="9613861" cy="481686"/>
          </a:xfrm>
        </p:spPr>
        <p:txBody>
          <a:bodyPr>
            <a:normAutofit/>
          </a:bodyPr>
          <a:lstStyle/>
          <a:p>
            <a:pPr marL="0" indent="0">
              <a:buNone/>
            </a:pPr>
            <a:r>
              <a:rPr lang="en-US" sz="2800" dirty="0" smtClean="0"/>
              <a:t>What can we see that is ‘valuable’ in this image set?</a:t>
            </a:r>
          </a:p>
        </p:txBody>
      </p:sp>
      <p:pic>
        <p:nvPicPr>
          <p:cNvPr id="4" name="Picture 3"/>
          <p:cNvPicPr>
            <a:picLocks noChangeAspect="1"/>
          </p:cNvPicPr>
          <p:nvPr/>
        </p:nvPicPr>
        <p:blipFill rotWithShape="1">
          <a:blip r:embed="rId3"/>
          <a:srcRect l="9178" t="20219" r="41616" b="32416"/>
          <a:stretch/>
        </p:blipFill>
        <p:spPr>
          <a:xfrm>
            <a:off x="108000" y="3476946"/>
            <a:ext cx="4104168" cy="2222205"/>
          </a:xfrm>
          <a:prstGeom prst="rect">
            <a:avLst/>
          </a:prstGeom>
        </p:spPr>
      </p:pic>
      <p:pic>
        <p:nvPicPr>
          <p:cNvPr id="5" name="Picture 4"/>
          <p:cNvPicPr>
            <a:picLocks noChangeAspect="1"/>
          </p:cNvPicPr>
          <p:nvPr/>
        </p:nvPicPr>
        <p:blipFill rotWithShape="1">
          <a:blip r:embed="rId4"/>
          <a:srcRect l="9699" t="20230" r="42069" b="31954"/>
          <a:stretch/>
        </p:blipFill>
        <p:spPr>
          <a:xfrm>
            <a:off x="4212168" y="3476946"/>
            <a:ext cx="3965945" cy="2211573"/>
          </a:xfrm>
          <a:prstGeom prst="rect">
            <a:avLst/>
          </a:prstGeom>
        </p:spPr>
      </p:pic>
      <p:pic>
        <p:nvPicPr>
          <p:cNvPr id="6" name="Picture 5"/>
          <p:cNvPicPr>
            <a:picLocks noChangeAspect="1"/>
          </p:cNvPicPr>
          <p:nvPr/>
        </p:nvPicPr>
        <p:blipFill rotWithShape="1">
          <a:blip r:embed="rId5"/>
          <a:srcRect l="9635" t="20265" r="42263" b="31379"/>
          <a:stretch/>
        </p:blipFill>
        <p:spPr>
          <a:xfrm>
            <a:off x="8178113" y="3476945"/>
            <a:ext cx="3911107" cy="2211573"/>
          </a:xfrm>
          <a:prstGeom prst="rect">
            <a:avLst/>
          </a:prstGeom>
        </p:spPr>
      </p:pic>
      <p:sp>
        <p:nvSpPr>
          <p:cNvPr id="7" name="TextBox 6"/>
          <p:cNvSpPr txBox="1"/>
          <p:nvPr/>
        </p:nvSpPr>
        <p:spPr>
          <a:xfrm>
            <a:off x="1697987" y="5657760"/>
            <a:ext cx="1020725" cy="369332"/>
          </a:xfrm>
          <a:prstGeom prst="rect">
            <a:avLst/>
          </a:prstGeom>
          <a:noFill/>
        </p:spPr>
        <p:txBody>
          <a:bodyPr wrap="square" rtlCol="0">
            <a:spAutoFit/>
          </a:bodyPr>
          <a:lstStyle/>
          <a:p>
            <a:r>
              <a:rPr lang="en-US" dirty="0" smtClean="0"/>
              <a:t>Image 1</a:t>
            </a:r>
            <a:endParaRPr lang="en-US" dirty="0"/>
          </a:p>
        </p:txBody>
      </p:sp>
      <p:sp>
        <p:nvSpPr>
          <p:cNvPr id="8" name="TextBox 7"/>
          <p:cNvSpPr txBox="1"/>
          <p:nvPr/>
        </p:nvSpPr>
        <p:spPr>
          <a:xfrm>
            <a:off x="5733043" y="5729612"/>
            <a:ext cx="1020725" cy="369332"/>
          </a:xfrm>
          <a:prstGeom prst="rect">
            <a:avLst/>
          </a:prstGeom>
          <a:noFill/>
        </p:spPr>
        <p:txBody>
          <a:bodyPr wrap="square" rtlCol="0">
            <a:spAutoFit/>
          </a:bodyPr>
          <a:lstStyle/>
          <a:p>
            <a:r>
              <a:rPr lang="en-US" dirty="0" smtClean="0"/>
              <a:t>Image 2</a:t>
            </a:r>
            <a:endParaRPr lang="en-US" dirty="0"/>
          </a:p>
        </p:txBody>
      </p:sp>
      <p:sp>
        <p:nvSpPr>
          <p:cNvPr id="9" name="TextBox 8"/>
          <p:cNvSpPr txBox="1"/>
          <p:nvPr/>
        </p:nvSpPr>
        <p:spPr>
          <a:xfrm>
            <a:off x="9671569" y="5729612"/>
            <a:ext cx="1020725" cy="369332"/>
          </a:xfrm>
          <a:prstGeom prst="rect">
            <a:avLst/>
          </a:prstGeom>
          <a:noFill/>
        </p:spPr>
        <p:txBody>
          <a:bodyPr wrap="square" rtlCol="0">
            <a:spAutoFit/>
          </a:bodyPr>
          <a:lstStyle/>
          <a:p>
            <a:r>
              <a:rPr lang="en-US" dirty="0" smtClean="0"/>
              <a:t>Image 3</a:t>
            </a:r>
            <a:endParaRPr lang="en-US" dirty="0"/>
          </a:p>
        </p:txBody>
      </p:sp>
    </p:spTree>
    <p:extLst>
      <p:ext uri="{BB962C8B-B14F-4D97-AF65-F5344CB8AC3E}">
        <p14:creationId xmlns:p14="http://schemas.microsoft.com/office/powerpoint/2010/main" val="3979256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Step Two: Researching for relevant work</a:t>
            </a:r>
            <a:endParaRPr lang="en-US" dirty="0"/>
          </a:p>
        </p:txBody>
      </p:sp>
      <p:sp>
        <p:nvSpPr>
          <p:cNvPr id="3" name="Content Placeholder 2"/>
          <p:cNvSpPr>
            <a:spLocks noGrp="1"/>
          </p:cNvSpPr>
          <p:nvPr>
            <p:ph idx="1"/>
          </p:nvPr>
        </p:nvSpPr>
        <p:spPr>
          <a:xfrm>
            <a:off x="340079" y="2724224"/>
            <a:ext cx="4752916" cy="475439"/>
          </a:xfrm>
        </p:spPr>
        <p:txBody>
          <a:bodyPr/>
          <a:lstStyle/>
          <a:p>
            <a:pPr marL="0" indent="0" algn="ctr">
              <a:buNone/>
            </a:pPr>
            <a:r>
              <a:rPr lang="en-US" dirty="0" smtClean="0"/>
              <a:t>What words describe our idea?</a:t>
            </a:r>
          </a:p>
        </p:txBody>
      </p:sp>
      <p:pic>
        <p:nvPicPr>
          <p:cNvPr id="4" name="Picture 3"/>
          <p:cNvPicPr>
            <a:picLocks noChangeAspect="1"/>
          </p:cNvPicPr>
          <p:nvPr/>
        </p:nvPicPr>
        <p:blipFill rotWithShape="1">
          <a:blip r:embed="rId3"/>
          <a:srcRect l="1284" t="14700" r="6101" b="16174"/>
          <a:stretch/>
        </p:blipFill>
        <p:spPr>
          <a:xfrm>
            <a:off x="5595804" y="3149528"/>
            <a:ext cx="2572228" cy="3413051"/>
          </a:xfrm>
          <a:prstGeom prst="rect">
            <a:avLst/>
          </a:prstGeom>
        </p:spPr>
      </p:pic>
      <p:pic>
        <p:nvPicPr>
          <p:cNvPr id="5" name="Picture 4"/>
          <p:cNvPicPr>
            <a:picLocks noChangeAspect="1"/>
          </p:cNvPicPr>
          <p:nvPr/>
        </p:nvPicPr>
        <p:blipFill rotWithShape="1">
          <a:blip r:embed="rId4"/>
          <a:srcRect l="2079" t="11096" r="3195" b="18318"/>
          <a:stretch/>
        </p:blipFill>
        <p:spPr>
          <a:xfrm>
            <a:off x="8670841" y="2343914"/>
            <a:ext cx="3184461" cy="4218665"/>
          </a:xfrm>
          <a:prstGeom prst="rect">
            <a:avLst/>
          </a:prstGeom>
        </p:spPr>
      </p:pic>
      <p:pic>
        <p:nvPicPr>
          <p:cNvPr id="6" name="Picture 5"/>
          <p:cNvPicPr>
            <a:picLocks noChangeAspect="1"/>
          </p:cNvPicPr>
          <p:nvPr/>
        </p:nvPicPr>
        <p:blipFill rotWithShape="1">
          <a:blip r:embed="rId5"/>
          <a:srcRect l="4961" t="5008" r="2976" b="1252"/>
          <a:stretch/>
        </p:blipFill>
        <p:spPr>
          <a:xfrm>
            <a:off x="680320" y="4086276"/>
            <a:ext cx="4323541" cy="2476303"/>
          </a:xfrm>
          <a:prstGeom prst="rect">
            <a:avLst/>
          </a:prstGeom>
        </p:spPr>
      </p:pic>
    </p:spTree>
    <p:extLst>
      <p:ext uri="{BB962C8B-B14F-4D97-AF65-F5344CB8AC3E}">
        <p14:creationId xmlns:p14="http://schemas.microsoft.com/office/powerpoint/2010/main" val="15029750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Step Three: Creating and testing our idea</a:t>
            </a:r>
            <a:endParaRPr lang="en-US" dirty="0"/>
          </a:p>
        </p:txBody>
      </p:sp>
      <p:sp>
        <p:nvSpPr>
          <p:cNvPr id="3" name="Content Placeholder 2"/>
          <p:cNvSpPr>
            <a:spLocks noGrp="1"/>
          </p:cNvSpPr>
          <p:nvPr>
            <p:ph idx="1"/>
          </p:nvPr>
        </p:nvSpPr>
        <p:spPr/>
        <p:txBody>
          <a:bodyPr/>
          <a:lstStyle/>
          <a:p>
            <a:pPr marL="0" indent="0">
              <a:buNone/>
            </a:pPr>
            <a:r>
              <a:rPr lang="en-US" dirty="0" smtClean="0"/>
              <a:t>We turn our idea into words a computer understands and then run different images through it to see if it actually produces the ‘valuable’ information we originally wanted!</a:t>
            </a:r>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346" t="2726" r="688" b="623"/>
          <a:stretch/>
        </p:blipFill>
        <p:spPr>
          <a:xfrm>
            <a:off x="297712" y="3870251"/>
            <a:ext cx="3870252" cy="2147777"/>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1466" t="2725" r="2182" b="2538"/>
          <a:stretch/>
        </p:blipFill>
        <p:spPr>
          <a:xfrm>
            <a:off x="4167964" y="3870251"/>
            <a:ext cx="3883354" cy="2147777"/>
          </a:xfrm>
          <a:prstGeom prst="rect">
            <a:avLst/>
          </a:prstGeom>
        </p:spPr>
      </p:pic>
      <p:pic>
        <p:nvPicPr>
          <p:cNvPr id="6" name="Picture 5"/>
          <p:cNvPicPr>
            <a:picLocks noChangeAspect="1"/>
          </p:cNvPicPr>
          <p:nvPr/>
        </p:nvPicPr>
        <p:blipFill rotWithShape="1">
          <a:blip r:embed="rId5" cstate="print">
            <a:extLst>
              <a:ext uri="{28A0092B-C50C-407E-A947-70E740481C1C}">
                <a14:useLocalDpi xmlns:a14="http://schemas.microsoft.com/office/drawing/2010/main" val="0"/>
              </a:ext>
            </a:extLst>
          </a:blip>
          <a:srcRect l="2931" t="3205" r="2063" b="624"/>
          <a:stretch/>
        </p:blipFill>
        <p:spPr>
          <a:xfrm>
            <a:off x="8051318" y="3870183"/>
            <a:ext cx="3772087" cy="2147845"/>
          </a:xfrm>
          <a:prstGeom prst="rect">
            <a:avLst/>
          </a:prstGeom>
        </p:spPr>
      </p:pic>
    </p:spTree>
    <p:extLst>
      <p:ext uri="{BB962C8B-B14F-4D97-AF65-F5344CB8AC3E}">
        <p14:creationId xmlns:p14="http://schemas.microsoft.com/office/powerpoint/2010/main" val="31638176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methods: Computer Vision</a:t>
            </a:r>
            <a:endParaRPr lang="en-US" dirty="0"/>
          </a:p>
        </p:txBody>
      </p:sp>
      <p:sp>
        <p:nvSpPr>
          <p:cNvPr id="3" name="Content Placeholder 2"/>
          <p:cNvSpPr>
            <a:spLocks noGrp="1"/>
          </p:cNvSpPr>
          <p:nvPr>
            <p:ph idx="1"/>
          </p:nvPr>
        </p:nvSpPr>
        <p:spPr>
          <a:xfrm>
            <a:off x="680321" y="2496361"/>
            <a:ext cx="9613861" cy="3599316"/>
          </a:xfrm>
        </p:spPr>
        <p:txBody>
          <a:bodyPr/>
          <a:lstStyle/>
          <a:p>
            <a:pPr marL="0" indent="0">
              <a:buNone/>
            </a:pPr>
            <a:r>
              <a:rPr lang="en-US" dirty="0"/>
              <a:t>There </a:t>
            </a:r>
            <a:r>
              <a:rPr lang="en-US" dirty="0" smtClean="0"/>
              <a:t>are many more </a:t>
            </a:r>
            <a:r>
              <a:rPr lang="en-US" dirty="0"/>
              <a:t>obstacles to be faced on the </a:t>
            </a:r>
            <a:r>
              <a:rPr lang="en-US" dirty="0" smtClean="0"/>
              <a:t>way, but </a:t>
            </a:r>
            <a:r>
              <a:rPr lang="en-US" dirty="0"/>
              <a:t>those are the details that we all deal with in our own fields</a:t>
            </a:r>
            <a:r>
              <a:rPr lang="en-US" dirty="0" smtClean="0"/>
              <a:t>.</a:t>
            </a:r>
          </a:p>
          <a:p>
            <a:pPr marL="0" indent="0">
              <a:buNone/>
            </a:pPr>
            <a:endParaRPr lang="en-US" dirty="0" smtClean="0"/>
          </a:p>
          <a:p>
            <a:pPr marL="0" indent="0">
              <a:buNone/>
            </a:pPr>
            <a:r>
              <a:rPr lang="en-US" dirty="0" smtClean="0"/>
              <a:t>Step One: Have an idea</a:t>
            </a:r>
          </a:p>
          <a:p>
            <a:pPr marL="0" indent="0">
              <a:buNone/>
            </a:pPr>
            <a:r>
              <a:rPr lang="en-US" dirty="0" smtClean="0"/>
              <a:t>Step Two: Research relevant work</a:t>
            </a:r>
          </a:p>
          <a:p>
            <a:pPr marL="0" indent="0">
              <a:buNone/>
            </a:pPr>
            <a:r>
              <a:rPr lang="en-US" dirty="0" smtClean="0"/>
              <a:t>Step Three: Create and test the idea</a:t>
            </a:r>
          </a:p>
        </p:txBody>
      </p:sp>
    </p:spTree>
    <p:extLst>
      <p:ext uri="{BB962C8B-B14F-4D97-AF65-F5344CB8AC3E}">
        <p14:creationId xmlns:p14="http://schemas.microsoft.com/office/powerpoint/2010/main" val="774999947"/>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TC104033917[[fn=Berlin]]</Template>
  <TotalTime>683</TotalTime>
  <Words>408</Words>
  <Application>Microsoft Office PowerPoint</Application>
  <PresentationFormat>Widescreen</PresentationFormat>
  <Paragraphs>53</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Trebuchet MS</vt:lpstr>
      <vt:lpstr>Berlin</vt:lpstr>
      <vt:lpstr>Research methods: Finding your way in computer vision</vt:lpstr>
      <vt:lpstr>Computer vision</vt:lpstr>
      <vt:lpstr>Three steps</vt:lpstr>
      <vt:lpstr>Step One: Having an idea</vt:lpstr>
      <vt:lpstr>Step Two: Researching for relevant work</vt:lpstr>
      <vt:lpstr>Step Three: Creating and testing our idea</vt:lpstr>
      <vt:lpstr>Research methods: Computer Vision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methods: Finding your way in computer vision</dc:title>
  <dc:creator>thlux@mail.roanoke.edu</dc:creator>
  <cp:lastModifiedBy>thlux@mail.roanoke.edu</cp:lastModifiedBy>
  <cp:revision>22</cp:revision>
  <dcterms:created xsi:type="dcterms:W3CDTF">2014-07-09T14:14:11Z</dcterms:created>
  <dcterms:modified xsi:type="dcterms:W3CDTF">2014-07-10T01:37:31Z</dcterms:modified>
</cp:coreProperties>
</file>

<file path=docProps/thumbnail.jpeg>
</file>